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notesMasterIdLst>
    <p:notesMasterId r:id="rId4"/>
  </p:notesMasterIdLst>
  <p:handoutMasterIdLst>
    <p:handoutMasterId r:id="rId5"/>
  </p:handoutMasterIdLst>
  <p:sldIdLst>
    <p:sldId id="258" r:id="rId3"/>
  </p:sldIdLst>
  <p:sldSz cx="43891200" cy="329184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40" userDrawn="1">
          <p15:clr>
            <a:srgbClr val="A4A3A4"/>
          </p15:clr>
        </p15:guide>
        <p15:guide id="3" orient="horz" pos="20160">
          <p15:clr>
            <a:srgbClr val="A4A3A4"/>
          </p15:clr>
        </p15:guide>
        <p15:guide id="4" orient="horz">
          <p15:clr>
            <a:srgbClr val="A4A3A4"/>
          </p15:clr>
        </p15:guide>
        <p15:guide id="5" pos="264" userDrawn="1">
          <p15:clr>
            <a:srgbClr val="A4A3A4"/>
          </p15:clr>
        </p15:guide>
        <p15:guide id="6" pos="2738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6D1131-76C5-4D54-9D33-E6A544508852}" v="15" dt="2026-02-10T09:59:01.0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4558" autoAdjust="0"/>
  </p:normalViewPr>
  <p:slideViewPr>
    <p:cSldViewPr snapToGrid="0" snapToObjects="1" showGuides="1">
      <p:cViewPr>
        <p:scale>
          <a:sx n="22" d="100"/>
          <a:sy n="22" d="100"/>
        </p:scale>
        <p:origin x="348" y="-504"/>
      </p:cViewPr>
      <p:guideLst>
        <p:guide orient="horz" pos="3318"/>
        <p:guide orient="horz" pos="240"/>
        <p:guide orient="horz" pos="20160"/>
        <p:guide orient="horz"/>
        <p:guide pos="264"/>
        <p:guide pos="2738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79" d="100"/>
          <a:sy n="79" d="100"/>
        </p:scale>
        <p:origin x="-376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2/10/2026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2/10/2026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5"/>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1523047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6x48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9674" y="5829841"/>
            <a:ext cx="10056813"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77827" y="5000109"/>
            <a:ext cx="10048875" cy="615545"/>
          </a:xfrm>
          <a:prstGeom prst="rect">
            <a:avLst/>
          </a:prstGeom>
          <a:solidFill>
            <a:schemeClr val="accent5">
              <a:lumMod val="50000"/>
            </a:schemeClr>
          </a:solidFill>
        </p:spPr>
        <p:txBody>
          <a:bodyPr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77825" y="13663873"/>
            <a:ext cx="10050462" cy="615545"/>
          </a:xfrm>
          <a:prstGeom prst="rect">
            <a:avLst/>
          </a:prstGeom>
          <a:solidFill>
            <a:schemeClr val="accent5">
              <a:lumMod val="50000"/>
            </a:schemeClr>
          </a:solidFill>
        </p:spPr>
        <p:txBody>
          <a:bodyPr wrap="square"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OBJECTIVES</a:t>
            </a:r>
          </a:p>
        </p:txBody>
      </p:sp>
      <p:sp>
        <p:nvSpPr>
          <p:cNvPr id="21" name="Text Placeholder 3"/>
          <p:cNvSpPr>
            <a:spLocks noGrp="1"/>
          </p:cNvSpPr>
          <p:nvPr>
            <p:ph type="body" sz="quarter" idx="21" hasCustomPrompt="1"/>
          </p:nvPr>
        </p:nvSpPr>
        <p:spPr>
          <a:xfrm>
            <a:off x="11460161" y="5829841"/>
            <a:ext cx="10048874"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460162" y="5000109"/>
            <a:ext cx="10048875" cy="615545"/>
          </a:xfrm>
          <a:prstGeom prst="rect">
            <a:avLst/>
          </a:prstGeom>
          <a:solidFill>
            <a:schemeClr val="accent5">
              <a:lumMod val="50000"/>
            </a:schemeClr>
          </a:solidFill>
        </p:spPr>
        <p:txBody>
          <a:bodyPr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22385343" y="5829841"/>
            <a:ext cx="10048874"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22377404" y="5000109"/>
            <a:ext cx="10058400" cy="615545"/>
          </a:xfrm>
          <a:prstGeom prst="rect">
            <a:avLst/>
          </a:prstGeom>
          <a:solidFill>
            <a:schemeClr val="accent5">
              <a:lumMod val="50000"/>
            </a:schemeClr>
          </a:solidFill>
        </p:spPr>
        <p:txBody>
          <a:bodyPr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RESULTS</a:t>
            </a:r>
          </a:p>
        </p:txBody>
      </p:sp>
      <p:sp>
        <p:nvSpPr>
          <p:cNvPr id="25" name="Text Placeholder 5"/>
          <p:cNvSpPr>
            <a:spLocks noGrp="1"/>
          </p:cNvSpPr>
          <p:nvPr>
            <p:ph type="body" sz="quarter" idx="25" hasCustomPrompt="1"/>
          </p:nvPr>
        </p:nvSpPr>
        <p:spPr>
          <a:xfrm>
            <a:off x="33390292" y="5000109"/>
            <a:ext cx="10047018" cy="615545"/>
          </a:xfrm>
          <a:prstGeom prst="rect">
            <a:avLst/>
          </a:prstGeom>
          <a:solidFill>
            <a:schemeClr val="accent5">
              <a:lumMod val="50000"/>
            </a:schemeClr>
          </a:solidFill>
        </p:spPr>
        <p:txBody>
          <a:bodyPr wrap="square"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390292" y="5829841"/>
            <a:ext cx="10047018"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390292" y="13724098"/>
            <a:ext cx="10047018" cy="615545"/>
          </a:xfrm>
          <a:prstGeom prst="rect">
            <a:avLst/>
          </a:prstGeom>
          <a:solidFill>
            <a:schemeClr val="accent5">
              <a:lumMod val="50000"/>
            </a:schemeClr>
          </a:solidFill>
        </p:spPr>
        <p:txBody>
          <a:bodyPr wrap="square"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REFERENCES</a:t>
            </a:r>
          </a:p>
        </p:txBody>
      </p:sp>
      <p:sp>
        <p:nvSpPr>
          <p:cNvPr id="28" name="Text Placeholder 3"/>
          <p:cNvSpPr>
            <a:spLocks noGrp="1"/>
          </p:cNvSpPr>
          <p:nvPr>
            <p:ph type="body" sz="quarter" idx="28" hasCustomPrompt="1"/>
          </p:nvPr>
        </p:nvSpPr>
        <p:spPr>
          <a:xfrm>
            <a:off x="33390292" y="14462762"/>
            <a:ext cx="10052050"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390292" y="25130761"/>
            <a:ext cx="10047018" cy="615545"/>
          </a:xfrm>
          <a:prstGeom prst="rect">
            <a:avLst/>
          </a:prstGeom>
          <a:solidFill>
            <a:schemeClr val="accent5">
              <a:lumMod val="50000"/>
            </a:schemeClr>
          </a:solidFill>
        </p:spPr>
        <p:txBody>
          <a:bodyPr wrap="square" lIns="91436" tIns="91436" rIns="91436" bIns="91436" anchor="t" anchorCtr="0">
            <a:spAutoFit/>
          </a:bodyPr>
          <a:lstStyle>
            <a:lvl1pPr marL="0" indent="0" algn="ctr">
              <a:buNone/>
              <a:defRPr sz="2800" b="1" u="none" baseline="0">
                <a:solidFill>
                  <a:schemeClr val="bg1"/>
                </a:solidFill>
                <a:latin typeface="Century Gothic" panose="020B0502020202020204" pitchFamily="34" charset="0"/>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390292" y="25884806"/>
            <a:ext cx="10052050"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59674" y="14402912"/>
            <a:ext cx="10056813" cy="738642"/>
          </a:xfrm>
          <a:prstGeom prst="rect">
            <a:avLst/>
          </a:prstGeom>
        </p:spPr>
        <p:txBody>
          <a:bodyPr wrap="square" lIns="228589" tIns="228589" rIns="228589" bIns="228589" anchor="t" anchorCtr="0">
            <a:spAutoFit/>
          </a:bodyPr>
          <a:lstStyle>
            <a:lvl1pPr marL="0" indent="0">
              <a:buNone/>
              <a:defRPr sz="1800">
                <a:solidFill>
                  <a:schemeClr val="accent5">
                    <a:lumMod val="50000"/>
                  </a:schemeClr>
                </a:solidFill>
                <a:latin typeface="Century Gothic" panose="020B0502020202020204" pitchFamily="34"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5932593" y="2505788"/>
            <a:ext cx="31998968" cy="523220"/>
          </a:xfrm>
          <a:prstGeom prst="rect">
            <a:avLst/>
          </a:prstGeom>
        </p:spPr>
        <p:txBody>
          <a:bodyPr anchor="t" anchorCtr="0">
            <a:spAutoFit/>
          </a:bodyPr>
          <a:lstStyle>
            <a:lvl1pPr marL="0" indent="0" algn="ctr">
              <a:buFontTx/>
              <a:buNone/>
              <a:defRPr sz="2800">
                <a:solidFill>
                  <a:schemeClr val="bg1"/>
                </a:solidFill>
                <a:latin typeface="Century Gothic" panose="020B0502020202020204" pitchFamily="34" charset="0"/>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51" hasCustomPrompt="1"/>
          </p:nvPr>
        </p:nvSpPr>
        <p:spPr>
          <a:xfrm>
            <a:off x="5932593" y="1562745"/>
            <a:ext cx="31998968" cy="769441"/>
          </a:xfrm>
          <a:prstGeom prst="rect">
            <a:avLst/>
          </a:prstGeom>
        </p:spPr>
        <p:txBody>
          <a:bodyPr anchor="t" anchorCtr="0">
            <a:spAutoFit/>
          </a:bodyPr>
          <a:lstStyle>
            <a:lvl1pPr marL="0" indent="0" algn="ctr">
              <a:buFontTx/>
              <a:buNone/>
              <a:defRPr sz="4400">
                <a:solidFill>
                  <a:schemeClr val="bg1"/>
                </a:solidFill>
                <a:latin typeface="Century Gothic" panose="020B0502020202020204" pitchFamily="34" charset="0"/>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9" name="Text Placeholder 76"/>
          <p:cNvSpPr>
            <a:spLocks noGrp="1"/>
          </p:cNvSpPr>
          <p:nvPr>
            <p:ph type="body" sz="quarter" idx="153" hasCustomPrompt="1"/>
          </p:nvPr>
        </p:nvSpPr>
        <p:spPr>
          <a:xfrm>
            <a:off x="5932593" y="465813"/>
            <a:ext cx="31998968" cy="923330"/>
          </a:xfrm>
          <a:prstGeom prst="rect">
            <a:avLst/>
          </a:prstGeom>
        </p:spPr>
        <p:txBody>
          <a:bodyPr anchor="t" anchorCtr="0">
            <a:spAutoFit/>
          </a:bodyPr>
          <a:lstStyle>
            <a:lvl1pPr marL="0" indent="0" algn="ctr">
              <a:buFontTx/>
              <a:buNone/>
              <a:defRPr sz="5400" b="1">
                <a:solidFill>
                  <a:schemeClr val="bg1"/>
                </a:solidFill>
                <a:latin typeface="Century Gothic" panose="020B0502020202020204" pitchFamily="34" charset="0"/>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9674" y="6378481"/>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77827"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77825"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460161"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460162"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22385343"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22377404" y="5548749"/>
            <a:ext cx="10058400"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3390292" y="5548749"/>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390292" y="6378481"/>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390292"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3390292"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390292" y="25679401"/>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390292" y="26433446"/>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59674" y="14951552"/>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9"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extLst>
      <p:ext uri="{BB962C8B-B14F-4D97-AF65-F5344CB8AC3E}">
        <p14:creationId xmlns:p14="http://schemas.microsoft.com/office/powerpoint/2010/main" val="438864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4703D5-BF2F-DF41-7EEE-50B26CAB4433}"/>
              </a:ext>
            </a:extLst>
          </p:cNvPr>
          <p:cNvSpPr/>
          <p:nvPr userDrawn="1"/>
        </p:nvSpPr>
        <p:spPr>
          <a:xfrm>
            <a:off x="0" y="32077025"/>
            <a:ext cx="43891200" cy="91329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Box 14"/>
          <p:cNvSpPr txBox="1">
            <a:spLocks noChangeArrowheads="1"/>
          </p:cNvSpPr>
          <p:nvPr/>
        </p:nvSpPr>
        <p:spPr bwMode="auto">
          <a:xfrm>
            <a:off x="652905" y="32351882"/>
            <a:ext cx="2514600" cy="341436"/>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2022</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grpSp>
        <p:nvGrpSpPr>
          <p:cNvPr id="6" name="Group 5">
            <a:extLst>
              <a:ext uri="{FF2B5EF4-FFF2-40B4-BE49-F238E27FC236}">
                <a16:creationId xmlns:a16="http://schemas.microsoft.com/office/drawing/2014/main" id="{E5ED0136-E6E9-E340-DCD6-5053BABFBFE4}"/>
              </a:ext>
            </a:extLst>
          </p:cNvPr>
          <p:cNvGrpSpPr/>
          <p:nvPr userDrawn="1"/>
        </p:nvGrpSpPr>
        <p:grpSpPr>
          <a:xfrm>
            <a:off x="0" y="14098"/>
            <a:ext cx="43891200" cy="4314166"/>
            <a:chOff x="0" y="-1"/>
            <a:chExt cx="12192000" cy="1219223"/>
          </a:xfrm>
        </p:grpSpPr>
        <p:sp>
          <p:nvSpPr>
            <p:cNvPr id="7" name="Document 6">
              <a:extLst>
                <a:ext uri="{FF2B5EF4-FFF2-40B4-BE49-F238E27FC236}">
                  <a16:creationId xmlns:a16="http://schemas.microsoft.com/office/drawing/2014/main" id="{F27200FE-D213-3004-DA26-3B8202A2AB23}"/>
                </a:ext>
              </a:extLst>
            </p:cNvPr>
            <p:cNvSpPr/>
            <p:nvPr/>
          </p:nvSpPr>
          <p:spPr>
            <a:xfrm>
              <a:off x="0" y="89065"/>
              <a:ext cx="12192000" cy="1130157"/>
            </a:xfrm>
            <a:prstGeom prst="flowChartDocument">
              <a:avLst/>
            </a:prstGeom>
            <a:gradFill>
              <a:gsLst>
                <a:gs pos="0">
                  <a:srgbClr val="C00000"/>
                </a:gs>
                <a:gs pos="100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cument 7">
              <a:extLst>
                <a:ext uri="{FF2B5EF4-FFF2-40B4-BE49-F238E27FC236}">
                  <a16:creationId xmlns:a16="http://schemas.microsoft.com/office/drawing/2014/main" id="{BB4B2C32-5D48-98BC-A030-3CCE7D871E0A}"/>
                </a:ext>
              </a:extLst>
            </p:cNvPr>
            <p:cNvSpPr/>
            <p:nvPr/>
          </p:nvSpPr>
          <p:spPr>
            <a:xfrm>
              <a:off x="0" y="-1"/>
              <a:ext cx="12192000" cy="1130157"/>
            </a:xfrm>
            <a:prstGeom prst="flowChartDocumen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12" name="Table 11">
            <a:extLst>
              <a:ext uri="{FF2B5EF4-FFF2-40B4-BE49-F238E27FC236}">
                <a16:creationId xmlns:a16="http://schemas.microsoft.com/office/drawing/2014/main" id="{9631A715-ABDD-C916-FF3F-590B3A828BD8}"/>
              </a:ext>
            </a:extLst>
          </p:cNvPr>
          <p:cNvGraphicFramePr>
            <a:graphicFrameLocks noGrp="1"/>
          </p:cNvGraphicFramePr>
          <p:nvPr userDrawn="1">
            <p:extLst>
              <p:ext uri="{D42A27DB-BD31-4B8C-83A1-F6EECF244321}">
                <p14:modId xmlns:p14="http://schemas.microsoft.com/office/powerpoint/2010/main" val="4281770255"/>
              </p:ext>
            </p:extLst>
          </p:nvPr>
        </p:nvGraphicFramePr>
        <p:xfrm>
          <a:off x="-10611120" y="14098"/>
          <a:ext cx="9776869" cy="32679220"/>
        </p:xfrm>
        <a:graphic>
          <a:graphicData uri="http://schemas.openxmlformats.org/drawingml/2006/table">
            <a:tbl>
              <a:tblPr firstRow="1" bandRow="1">
                <a:tableStyleId>{5C22544A-7EE6-4342-B048-85BDC9FD1C3A}</a:tableStyleId>
              </a:tblPr>
              <a:tblGrid>
                <a:gridCol w="4192245">
                  <a:extLst>
                    <a:ext uri="{9D8B030D-6E8A-4147-A177-3AD203B41FA5}">
                      <a16:colId xmlns:a16="http://schemas.microsoft.com/office/drawing/2014/main" val="20000"/>
                    </a:ext>
                  </a:extLst>
                </a:gridCol>
                <a:gridCol w="5584624">
                  <a:extLst>
                    <a:ext uri="{9D8B030D-6E8A-4147-A177-3AD203B41FA5}">
                      <a16:colId xmlns:a16="http://schemas.microsoft.com/office/drawing/2014/main" val="20001"/>
                    </a:ext>
                  </a:extLst>
                </a:gridCol>
              </a:tblGrid>
              <a:tr h="1329113">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600" b="0" spc="600" dirty="0">
                          <a:solidFill>
                            <a:srgbClr val="1F3A4E"/>
                          </a:solidFill>
                          <a:latin typeface="Arial Black" panose="020B0A04020102020204" pitchFamily="34" charset="0"/>
                        </a:rPr>
                        <a:t>QUICK START GUIDE</a:t>
                      </a:r>
                      <a:br>
                        <a:rPr lang="en-US" sz="3600" b="0" spc="600" dirty="0">
                          <a:solidFill>
                            <a:srgbClr val="1F3A4E"/>
                          </a:solidFill>
                          <a:latin typeface="Arial Black" panose="020B0A04020102020204" pitchFamily="34" charset="0"/>
                        </a:rPr>
                      </a:br>
                      <a:r>
                        <a:rPr lang="en-US" sz="2800" b="1" spc="0" dirty="0">
                          <a:solidFill>
                            <a:srgbClr val="FF0000"/>
                          </a:solidFill>
                          <a:latin typeface="Trebuchet MS" pitchFamily="34" charset="0"/>
                        </a:rPr>
                        <a:t>(THIS SIDEBAR WILL NOT PRINT)</a:t>
                      </a:r>
                      <a:endParaRPr lang="en-US" sz="36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4206624">
                <a:tc gridSpan="2">
                  <a:txBody>
                    <a:bodyPr/>
                    <a:lstStyle/>
                    <a:p>
                      <a:pPr defTabSz="3765639"/>
                      <a:r>
                        <a:rPr lang="en-US" sz="2000" i="0" dirty="0">
                          <a:solidFill>
                            <a:srgbClr val="D9D9D9"/>
                          </a:solidFill>
                          <a:latin typeface="Arial"/>
                          <a:cs typeface="Arial"/>
                        </a:rPr>
                        <a:t>This PowerPoint template produces a </a:t>
                      </a:r>
                      <a:r>
                        <a:rPr lang="en-US" sz="2000" i="0" dirty="0">
                          <a:solidFill>
                            <a:srgbClr val="FFC000"/>
                          </a:solidFill>
                          <a:latin typeface="Arial"/>
                          <a:cs typeface="Arial"/>
                        </a:rPr>
                        <a:t>36"x48" </a:t>
                      </a:r>
                      <a:r>
                        <a:rPr lang="en-US" sz="20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the  </a:t>
                      </a:r>
                      <a:r>
                        <a:rPr lang="en-US" sz="2000" i="0" dirty="0">
                          <a:solidFill>
                            <a:srgbClr val="FFC000"/>
                          </a:solidFill>
                          <a:latin typeface="Arial"/>
                          <a:cs typeface="Arial"/>
                        </a:rPr>
                        <a:t>HELP DESK</a:t>
                      </a:r>
                      <a:r>
                        <a:rPr lang="en-US" sz="2000" i="0" baseline="0" dirty="0">
                          <a:solidFill>
                            <a:srgbClr val="D9D9D9"/>
                          </a:solidFill>
                          <a:latin typeface="Arial"/>
                          <a:cs typeface="Arial"/>
                        </a:rPr>
                        <a:t> </a:t>
                      </a:r>
                      <a:r>
                        <a:rPr lang="en-US" sz="2000" i="0" dirty="0">
                          <a:solidFill>
                            <a:srgbClr val="D9D9D9"/>
                          </a:solidFill>
                          <a:latin typeface="Arial"/>
                          <a:cs typeface="Arial"/>
                        </a:rPr>
                        <a:t>tab.</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To print your poster using our same-day professional printing service,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a:t>
                      </a:r>
                      <a:r>
                        <a:rPr lang="en-US" sz="2000" i="0" dirty="0">
                          <a:solidFill>
                            <a:srgbClr val="FFC000"/>
                          </a:solidFill>
                          <a:latin typeface="Arial"/>
                          <a:cs typeface="Arial"/>
                        </a:rPr>
                        <a:t>Order your poster</a:t>
                      </a:r>
                      <a:r>
                        <a:rPr lang="en-US" sz="2000" i="0" dirty="0">
                          <a:solidFill>
                            <a:srgbClr val="D9D9D9"/>
                          </a:solidFill>
                          <a:latin typeface="Arial"/>
                          <a:cs typeface="Arial"/>
                        </a:rPr>
                        <a:t>".</a:t>
                      </a:r>
                      <a:endParaRPr lang="en-US" sz="20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572417">
                <a:tc>
                  <a:txBody>
                    <a:bodyPr/>
                    <a:lstStyle/>
                    <a:p>
                      <a:pPr algn="ctr"/>
                      <a:endParaRPr lang="en-US" sz="2000" dirty="0">
                        <a:solidFill>
                          <a:srgbClr val="1F3A4E"/>
                        </a:solidFill>
                      </a:endParaRPr>
                    </a:p>
                    <a:p>
                      <a:pPr algn="ctr"/>
                      <a:endParaRPr lang="en-US" sz="2000" dirty="0">
                        <a:solidFill>
                          <a:srgbClr val="1F3A4E"/>
                        </a:solidFill>
                      </a:endParaRPr>
                    </a:p>
                    <a:p>
                      <a:pPr algn="ctr"/>
                      <a:r>
                        <a:rPr lang="en-US" sz="2000" dirty="0">
                          <a:solidFill>
                            <a:schemeClr val="bg1"/>
                          </a:solidFill>
                          <a:latin typeface="Arial" panose="020B0604020202020204" pitchFamily="34" charset="0"/>
                          <a:cs typeface="Arial" panose="020B0604020202020204" pitchFamily="34" charset="0"/>
                        </a:rPr>
                        <a:t>This is a template for a </a:t>
                      </a:r>
                    </a:p>
                    <a:p>
                      <a:pPr algn="ctr"/>
                      <a:r>
                        <a:rPr lang="en-US" sz="2000" dirty="0">
                          <a:solidFill>
                            <a:schemeClr val="bg1"/>
                          </a:solidFill>
                          <a:latin typeface="Arial" panose="020B0604020202020204" pitchFamily="34" charset="0"/>
                          <a:cs typeface="Arial" panose="020B0604020202020204" pitchFamily="34" charset="0"/>
                        </a:rPr>
                        <a:t>presentation poster</a:t>
                      </a:r>
                      <a:br>
                        <a:rPr lang="en-US" sz="2000" dirty="0">
                          <a:solidFill>
                            <a:schemeClr val="bg1"/>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36 inches tall</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by</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48 inches wide</a:t>
                      </a:r>
                      <a:br>
                        <a:rPr lang="en-US" sz="2000" dirty="0">
                          <a:solidFill>
                            <a:schemeClr val="bg1"/>
                          </a:solidFill>
                          <a:latin typeface="Arial" panose="020B0604020202020204" pitchFamily="34" charset="0"/>
                          <a:cs typeface="Arial" panose="020B0604020202020204" pitchFamily="34" charset="0"/>
                        </a:rPr>
                      </a:br>
                      <a:endParaRPr lang="en-US" sz="20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Important: Check the template size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30 tall x 40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42 tall x 56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48 tall x 64 wide</a:t>
                      </a:r>
                    </a:p>
                  </a:txBody>
                  <a:tcPr marL="182880" marT="137160">
                    <a:solidFill>
                      <a:srgbClr val="010101"/>
                    </a:solidFill>
                  </a:tcPr>
                </a:tc>
                <a:extLst>
                  <a:ext uri="{0D108BD9-81ED-4DB2-BD59-A6C34878D82A}">
                    <a16:rowId xmlns:a16="http://schemas.microsoft.com/office/drawing/2014/main" val="10008"/>
                  </a:ext>
                </a:extLst>
              </a:tr>
              <a:tr h="4288692">
                <a:tc>
                  <a:txBody>
                    <a:bodyPr/>
                    <a:lstStyle/>
                    <a:p>
                      <a:endParaRPr lang="en-US" sz="2000" dirty="0">
                        <a:solidFill>
                          <a:srgbClr val="1F3A4E"/>
                        </a:solidFill>
                      </a:endParaRPr>
                    </a:p>
                  </a:txBody>
                  <a:tcPr>
                    <a:blipFill rotWithShape="1">
                      <a:blip r:embed="rId3"/>
                      <a:stretch>
                        <a:fillRect/>
                      </a:stretch>
                    </a:blipFill>
                  </a:tcPr>
                </a:tc>
                <a:tc>
                  <a:txBody>
                    <a:bodyPr/>
                    <a:lstStyle/>
                    <a:p>
                      <a:pPr algn="l"/>
                      <a:r>
                        <a:rPr lang="en-US" sz="2400" b="1" baseline="0" dirty="0">
                          <a:solidFill>
                            <a:srgbClr val="FFC000"/>
                          </a:solidFill>
                          <a:latin typeface="Arial" panose="020B0604020202020204" pitchFamily="34" charset="0"/>
                          <a:cs typeface="Arial" panose="020B0604020202020204" pitchFamily="34" charset="0"/>
                        </a:rPr>
                        <a:t>How to </a:t>
                      </a:r>
                      <a:r>
                        <a:rPr lang="en-US" sz="4000" b="1" baseline="0" dirty="0">
                          <a:solidFill>
                            <a:srgbClr val="FFC000"/>
                          </a:solidFill>
                          <a:latin typeface="Arial" panose="020B0604020202020204" pitchFamily="34" charset="0"/>
                          <a:cs typeface="Arial" panose="020B0604020202020204" pitchFamily="34" charset="0"/>
                        </a:rPr>
                        <a:t>Zoom in </a:t>
                      </a:r>
                      <a:r>
                        <a:rPr lang="en-US" sz="2400" b="1" baseline="0" dirty="0">
                          <a:solidFill>
                            <a:srgbClr val="FFC000"/>
                          </a:solidFill>
                          <a:latin typeface="Arial" panose="020B0604020202020204" pitchFamily="34" charset="0"/>
                          <a:cs typeface="Arial" panose="020B0604020202020204" pitchFamily="34" charset="0"/>
                        </a:rPr>
                        <a:t>and </a:t>
                      </a:r>
                      <a:r>
                        <a:rPr lang="en-US" sz="1800" b="1" baseline="0" dirty="0">
                          <a:solidFill>
                            <a:srgbClr val="FFC000"/>
                          </a:solidFill>
                          <a:latin typeface="Arial" panose="020B0604020202020204" pitchFamily="34" charset="0"/>
                          <a:cs typeface="Arial" panose="020B0604020202020204" pitchFamily="34" charset="0"/>
                        </a:rPr>
                        <a:t>out</a:t>
                      </a:r>
                      <a:endParaRPr lang="en-US" sz="2400" b="1" baseline="0" dirty="0">
                        <a:solidFill>
                          <a:srgbClr val="FFC000"/>
                        </a:solidFill>
                        <a:latin typeface="Arial" panose="020B0604020202020204" pitchFamily="34" charset="0"/>
                        <a:cs typeface="Arial" panose="020B0604020202020204" pitchFamily="34" charset="0"/>
                      </a:endParaRPr>
                    </a:p>
                    <a:p>
                      <a:pPr algn="l"/>
                      <a:r>
                        <a:rPr lang="en-US" sz="2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1. </a:t>
                      </a:r>
                      <a:r>
                        <a:rPr lang="en-US" sz="2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2. </a:t>
                      </a:r>
                      <a:r>
                        <a:rPr lang="en-US" sz="2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0526">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Ruler and Guides</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824339">
                <a:tc>
                  <a:txBody>
                    <a:bodyPr/>
                    <a:lstStyle/>
                    <a:p>
                      <a:endParaRPr lang="en-US" sz="2000" dirty="0">
                        <a:solidFill>
                          <a:srgbClr val="1F3A4E"/>
                        </a:solidFill>
                      </a:endParaRPr>
                    </a:p>
                  </a:txBody>
                  <a:tcPr>
                    <a:blipFill rotWithShape="1">
                      <a:blip r:embed="rId4"/>
                      <a:stretch>
                        <a:fillRect/>
                      </a:stretch>
                    </a:blipFill>
                  </a:tcPr>
                </a:tc>
                <a:tc>
                  <a:txBody>
                    <a:bodyPr/>
                    <a:lstStyle/>
                    <a:p>
                      <a:pPr marL="0" lvl="1" indent="0" algn="l" defTabSz="114300"/>
                      <a:r>
                        <a:rPr lang="en-US" sz="2400" b="1" baseline="0" dirty="0">
                          <a:solidFill>
                            <a:srgbClr val="FFC000"/>
                          </a:solidFill>
                          <a:latin typeface="Arial" panose="020B0604020202020204" pitchFamily="34" charset="0"/>
                          <a:cs typeface="Arial" panose="020B0604020202020204" pitchFamily="34" charset="0"/>
                        </a:rPr>
                        <a:t>Headers and text containers</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519135">
                <a:tc gridSpan="2">
                  <a:txBody>
                    <a:bodyPr/>
                    <a:lstStyle/>
                    <a:p>
                      <a:r>
                        <a:rPr lang="en-US" sz="2400" b="1" dirty="0">
                          <a:solidFill>
                            <a:srgbClr val="FFC000"/>
                          </a:solidFill>
                          <a:latin typeface="Arial" panose="020B0604020202020204" pitchFamily="34" charset="0"/>
                          <a:cs typeface="Arial" panose="020B0604020202020204" pitchFamily="34" charset="0"/>
                        </a:rPr>
                        <a:t>Adding content to the poster</a:t>
                      </a:r>
                    </a:p>
                    <a:p>
                      <a:r>
                        <a:rPr lang="en-US" sz="2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0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37765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293170">
                <a:tc gridSpan="2">
                  <a:txBody>
                    <a:bodyPr/>
                    <a:lstStyle/>
                    <a:p>
                      <a:endParaRPr lang="en-US" sz="20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28027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3187270">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3" name="Table 12">
            <a:extLst>
              <a:ext uri="{FF2B5EF4-FFF2-40B4-BE49-F238E27FC236}">
                <a16:creationId xmlns:a16="http://schemas.microsoft.com/office/drawing/2014/main" id="{72BD4B14-1893-B4DB-61A1-412ACC2BFADA}"/>
              </a:ext>
            </a:extLst>
          </p:cNvPr>
          <p:cNvGraphicFramePr>
            <a:graphicFrameLocks noGrp="1"/>
          </p:cNvGraphicFramePr>
          <p:nvPr userDrawn="1">
            <p:extLst>
              <p:ext uri="{D42A27DB-BD31-4B8C-83A1-F6EECF244321}">
                <p14:modId xmlns:p14="http://schemas.microsoft.com/office/powerpoint/2010/main" val="1007574606"/>
              </p:ext>
            </p:extLst>
          </p:nvPr>
        </p:nvGraphicFramePr>
        <p:xfrm>
          <a:off x="44695229" y="-84749"/>
          <a:ext cx="9430188" cy="33075070"/>
        </p:xfrm>
        <a:graphic>
          <a:graphicData uri="http://schemas.openxmlformats.org/drawingml/2006/table">
            <a:tbl>
              <a:tblPr firstRow="1" bandRow="1">
                <a:tableStyleId>{5C22544A-7EE6-4342-B048-85BDC9FD1C3A}</a:tableStyleId>
              </a:tblPr>
              <a:tblGrid>
                <a:gridCol w="3343835">
                  <a:extLst>
                    <a:ext uri="{9D8B030D-6E8A-4147-A177-3AD203B41FA5}">
                      <a16:colId xmlns:a16="http://schemas.microsoft.com/office/drawing/2014/main" val="20000"/>
                    </a:ext>
                  </a:extLst>
                </a:gridCol>
                <a:gridCol w="1381559">
                  <a:extLst>
                    <a:ext uri="{9D8B030D-6E8A-4147-A177-3AD203B41FA5}">
                      <a16:colId xmlns:a16="http://schemas.microsoft.com/office/drawing/2014/main" val="997673227"/>
                    </a:ext>
                  </a:extLst>
                </a:gridCol>
                <a:gridCol w="4704794">
                  <a:extLst>
                    <a:ext uri="{9D8B030D-6E8A-4147-A177-3AD203B41FA5}">
                      <a16:colId xmlns:a16="http://schemas.microsoft.com/office/drawing/2014/main" val="4164475170"/>
                    </a:ext>
                  </a:extLst>
                </a:gridCol>
              </a:tblGrid>
              <a:tr h="1756432">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63101">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8"/>
                      <a:stretch>
                        <a:fillRect/>
                      </a:stretch>
                    </a:blipFill>
                  </a:tcPr>
                </a:tc>
                <a:tc hMerge="1">
                  <a:txBody>
                    <a:bodyPr/>
                    <a:lstStyle/>
                    <a:p>
                      <a:endParaRPr lang="en-US"/>
                    </a:p>
                  </a:txBody>
                  <a:tcPr/>
                </a:tc>
                <a:extLst>
                  <a:ext uri="{0D108BD9-81ED-4DB2-BD59-A6C34878D82A}">
                    <a16:rowId xmlns:a16="http://schemas.microsoft.com/office/drawing/2014/main" val="10001"/>
                  </a:ext>
                </a:extLst>
              </a:tr>
              <a:tr h="366771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u="sng" dirty="0">
                        <a:solidFill>
                          <a:srgbClr val="FFC000"/>
                        </a:solidFill>
                      </a:endParaRP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9"/>
                      <a:stretch>
                        <a:fillRect/>
                      </a:stretch>
                    </a:blipFill>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517707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883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66341567"/>
                  </a:ext>
                </a:extLst>
              </a:tr>
              <a:tr h="3781426">
                <a:tc gridSpan="2">
                  <a:txBody>
                    <a:bodyPr/>
                    <a:lstStyle/>
                    <a:p>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hMerge="1">
                  <a:txBody>
                    <a:bodyPr/>
                    <a:lstStyle/>
                    <a:p>
                      <a:endParaRPr lang="en-US"/>
                    </a:p>
                  </a:txBody>
                  <a:tcPr/>
                </a:tc>
                <a:tc>
                  <a:txBody>
                    <a:bodyPr/>
                    <a:lstStyle/>
                    <a:p>
                      <a:pPr algn="ctr"/>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674009">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354778">
                <a:tc gridSpan="3">
                  <a:txBody>
                    <a:bodyPr/>
                    <a:lstStyle/>
                    <a:p>
                      <a:endParaRPr lang="en-US" sz="2400" dirty="0">
                        <a:solidFill>
                          <a:srgbClr val="1F3A4E"/>
                        </a:solidFill>
                      </a:endParaRPr>
                    </a:p>
                  </a:txBody>
                  <a:tcPr marL="182880" marT="137160">
                    <a:blipFill dpi="0" rotWithShape="1">
                      <a:blip r:embed="rId11">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212204">
                <a:tc>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82880" marT="137160">
                    <a:solidFill>
                      <a:srgbClr val="010101"/>
                    </a:solidFill>
                  </a:tcPr>
                </a:tc>
                <a:tc gridSpan="2">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567305" y="32390910"/>
            <a:ext cx="2514600" cy="341436"/>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2022</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717728416"/>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ambrilearn.com/blog/the-importance-of-time-management-for-learners" TargetMode="External"/><Relationship Id="rId13" Type="http://schemas.openxmlformats.org/officeDocument/2006/relationships/hyperlink" Target="https://www.researchgate.net/profile/Judith-Nesamalar/publication/360081404_Time_Management_Behaviour_During_the_COVID-19_Pandemic_A_Focus_on_Higher_Education_Students/links/626122ea1b747d19c29bae52/Time-Management-Behaviour-During-the-COVID-19-Pandemic-A-Focus-on-Higher-Education-Students.pdf" TargetMode="External"/><Relationship Id="rId18" Type="http://schemas.openxmlformats.org/officeDocument/2006/relationships/image" Target="../media/image9.png"/><Relationship Id="rId3" Type="http://schemas.openxmlformats.org/officeDocument/2006/relationships/hyperlink" Target="https://journals.plos.org/plosone/article?id=10.1371/journal.pone.0245066" TargetMode="External"/><Relationship Id="rId21" Type="http://schemas.openxmlformats.org/officeDocument/2006/relationships/image" Target="../media/image12.png"/><Relationship Id="rId7" Type="http://schemas.openxmlformats.org/officeDocument/2006/relationships/hyperlink" Target="https://www.forbes.com/sites/amyblaschka/2021/11/06/the-8-best-ways-to-level-up-your-time-management-to-boost-your-career/" TargetMode="External"/><Relationship Id="rId12" Type="http://schemas.openxmlformats.org/officeDocument/2006/relationships/hyperlink" Target="https://asana.com/resources/smart-goals" TargetMode="External"/><Relationship Id="rId17" Type="http://schemas.openxmlformats.org/officeDocument/2006/relationships/hyperlink" Target="https://uk.finance.yahoo.com/news/email-alerts-work-chat-apps-ping-fatigue-060017087.html?guccounter=1&amp;guce_referrer=aHR0cHM6Ly93d3cuZ29vZ2xlLmNvbS8&amp;guce_referrer_sig=AQAAANKgRvxlGEpjoYUY6FJ4vT14N32pVUi_F0by-sCeMA6C_DcWeK4j38XNqDz7jDmhos80ASK25-agIlxFIKM7L4bP0jWZHGG-sKwx2YrDXWfECbzaYrZnzPYLB7BMGBYl0cMMwPpkP8n8iVtJitSx4f5zVg-0-AGNRHivw4wuTDMm" TargetMode="External"/><Relationship Id="rId2" Type="http://schemas.openxmlformats.org/officeDocument/2006/relationships/notesSlide" Target="../notesSlides/notesSlide1.xml"/><Relationship Id="rId16" Type="http://schemas.openxmlformats.org/officeDocument/2006/relationships/hyperlink" Target="https://www.forbes.com/sites/bryanrobinson/2025/04/06/ping-fatigue-4-tips-to-tackle-this-silent-culprit-of-burnout/" TargetMode="External"/><Relationship Id="rId20"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hyperlink" Target="https://www.tandfonline.com/doi/full/10.1080/2331186X.2023.2215594" TargetMode="External"/><Relationship Id="rId11" Type="http://schemas.openxmlformats.org/officeDocument/2006/relationships/hyperlink" Target="https://link.springer.com/article/10.1186/s40359-025-02619-x" TargetMode="External"/><Relationship Id="rId5" Type="http://schemas.openxmlformats.org/officeDocument/2006/relationships/hyperlink" Target="https://journals.lww.com/bbrj/fulltext/2023/07030/prevalence_of_academic_procrastination_and_its.7.aspx#:~:text=Consequences%20of%20procrastination,-Consequences%20of%20procrastination&amp;text=65%25%20of%20the%20participants%20admitted,guilt%20and%20poor%20academic%20performance" TargetMode="External"/><Relationship Id="rId15" Type="http://schemas.openxmlformats.org/officeDocument/2006/relationships/hyperlink" Target="https://myhours.com/articles/the-importance-of-time-management" TargetMode="External"/><Relationship Id="rId10" Type="http://schemas.openxmlformats.org/officeDocument/2006/relationships/hyperlink" Target="https://www.coursera.org/in/articles/time-management" TargetMode="External"/><Relationship Id="rId19" Type="http://schemas.openxmlformats.org/officeDocument/2006/relationships/image" Target="../media/image10.png"/><Relationship Id="rId4" Type="http://schemas.openxmlformats.org/officeDocument/2006/relationships/hyperlink" Target="https://pmc.ncbi.nlm.nih.gov/articles/PMC7933620/" TargetMode="External"/><Relationship Id="rId9" Type="http://schemas.openxmlformats.org/officeDocument/2006/relationships/hyperlink" Target="https://www.elibrary.ru/item.asp?id=75676645" TargetMode="External"/><Relationship Id="rId14" Type="http://schemas.openxmlformats.org/officeDocument/2006/relationships/hyperlink" Target="https://www.unh.edu/pacs/procrastination-how-avoid-poor-time-management-habits" TargetMode="External"/><Relationship Id="rId2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17A497-46C1-B833-4D36-ADCA71D86349}"/>
              </a:ext>
            </a:extLst>
          </p:cNvPr>
          <p:cNvSpPr>
            <a:spLocks noGrp="1"/>
          </p:cNvSpPr>
          <p:nvPr>
            <p:ph type="body" sz="quarter" idx="21"/>
          </p:nvPr>
        </p:nvSpPr>
        <p:spPr>
          <a:xfrm>
            <a:off x="743724" y="6563613"/>
            <a:ext cx="10048874" cy="5755400"/>
          </a:xfrm>
        </p:spPr>
        <p:txBody>
          <a:bodyPr/>
          <a:lstStyle/>
          <a:p>
            <a:r>
              <a:rPr lang="en-GB" sz="2000" dirty="0">
                <a:latin typeface="Times New Roman" panose="02020603050405020304" pitchFamily="18" charset="0"/>
              </a:rPr>
              <a:t>According to Coursera (2024), Time management is the conscious planning and controlling of time spent on specific tasks for increasing efficiency. It involves setting deadlines and writing a to-do list, and familiarising oneself with rewards and phrases to accomplish certain activities. Time management is all about organising personality and doing work to make the best of the available time. Time Management can also be defined as a form of decision-making used by individuals for structuring, adapting, and protecting their time in changing conditions (Aeon</a:t>
            </a:r>
            <a:r>
              <a:rPr lang="en-GB" sz="2000" i="1" dirty="0">
                <a:latin typeface="Times New Roman" panose="02020603050405020304" pitchFamily="18" charset="0"/>
              </a:rPr>
              <a:t> et al.</a:t>
            </a:r>
            <a:r>
              <a:rPr lang="en-GB" sz="2000" dirty="0">
                <a:latin typeface="Times New Roman" panose="02020603050405020304" pitchFamily="18" charset="0"/>
              </a:rPr>
              <a:t> 2021). Considering the impact and importance of time management in academic and professional life, it influences job performance, revealing a positive influence, and it has been found that time management has a significant impact on increasing satisfaction in life and, to a greater extent, elevated performance. Summing up, time management can be considered an excellent well-being enhancer and performance booster. Good time management allows for the creation of a well-balanced routine that is effective in reducing stress, which translates to better physical and cognitive health.</a:t>
            </a:r>
            <a:endParaRPr lang="en-IN" sz="2000" dirty="0">
              <a:latin typeface="Times New Roman" panose="02020603050405020304" pitchFamily="18" charset="0"/>
            </a:endParaRPr>
          </a:p>
          <a:p>
            <a:r>
              <a:rPr lang="en-GB" sz="2000" dirty="0">
                <a:latin typeface="Times New Roman" panose="02020603050405020304" pitchFamily="18" charset="0"/>
              </a:rPr>
              <a:t>Management of time effectively has enabled an increase in productivity and efficiency, and this can be done by emphasizing the tasks of importance along with setting realistic deadlines (Puppis, 2024). By taking these steps, an individual can focus on the urgent task and meet them timely manner. </a:t>
            </a:r>
            <a:endParaRPr lang="en-IN" sz="2000" dirty="0">
              <a:latin typeface="Times New Roman" panose="02020603050405020304" pitchFamily="18" charset="0"/>
            </a:endParaRPr>
          </a:p>
        </p:txBody>
      </p:sp>
      <p:sp>
        <p:nvSpPr>
          <p:cNvPr id="6" name="Text Placeholder 5">
            <a:extLst>
              <a:ext uri="{FF2B5EF4-FFF2-40B4-BE49-F238E27FC236}">
                <a16:creationId xmlns:a16="http://schemas.microsoft.com/office/drawing/2014/main" id="{6585B3EA-B18E-7FC2-B2CD-2D7E02CF97EB}"/>
              </a:ext>
            </a:extLst>
          </p:cNvPr>
          <p:cNvSpPr>
            <a:spLocks noGrp="1"/>
          </p:cNvSpPr>
          <p:nvPr>
            <p:ph type="body" sz="quarter" idx="22"/>
          </p:nvPr>
        </p:nvSpPr>
        <p:spPr>
          <a:xfrm>
            <a:off x="867436" y="4987080"/>
            <a:ext cx="9801451" cy="861766"/>
          </a:xfrm>
          <a:solidFill>
            <a:schemeClr val="accent6">
              <a:lumMod val="60000"/>
              <a:lumOff val="40000"/>
            </a:schemeClr>
          </a:solidFill>
        </p:spPr>
        <p:txBody>
          <a:bodyPr/>
          <a:lstStyle/>
          <a:p>
            <a:r>
              <a:rPr lang="en-GB" sz="4400" dirty="0">
                <a:solidFill>
                  <a:schemeClr val="tx1">
                    <a:lumMod val="95000"/>
                    <a:lumOff val="5000"/>
                  </a:schemeClr>
                </a:solidFill>
                <a:latin typeface="Times New Roman" panose="02020603050405020304" pitchFamily="18" charset="0"/>
                <a:cs typeface="Times New Roman" panose="02020603050405020304" pitchFamily="18" charset="0"/>
              </a:rPr>
              <a:t>Defining Time Management</a:t>
            </a:r>
            <a:endParaRPr lang="en-IN" sz="4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 name="Text Placeholder 6">
            <a:extLst>
              <a:ext uri="{FF2B5EF4-FFF2-40B4-BE49-F238E27FC236}">
                <a16:creationId xmlns:a16="http://schemas.microsoft.com/office/drawing/2014/main" id="{4F5BE437-9F0D-82A7-FBFB-D2DBD5108729}"/>
              </a:ext>
            </a:extLst>
          </p:cNvPr>
          <p:cNvSpPr>
            <a:spLocks noGrp="1"/>
          </p:cNvSpPr>
          <p:nvPr>
            <p:ph type="body" sz="quarter" idx="23"/>
          </p:nvPr>
        </p:nvSpPr>
        <p:spPr>
          <a:xfrm>
            <a:off x="22385343" y="7562605"/>
            <a:ext cx="10048874" cy="10679825"/>
          </a:xfrm>
        </p:spPr>
        <p:txBody>
          <a:bodyPr/>
          <a:lstStyle/>
          <a:p>
            <a:r>
              <a:rPr lang="en-GB" sz="2000" dirty="0">
                <a:latin typeface="Times New Roman" panose="02020603050405020304" pitchFamily="18" charset="0"/>
              </a:rPr>
              <a:t>Time management plays an important role in academic success as it directly enhances performance and reduces stress, and maintains a balanced lifestyle. Mastering time management is the key to success for learners, and it involves smart allocation of time, which boosts productivity and achievement of goals. But for successful time management skills, an academic learner needs to set priorities and plan tasks using effective time management. According to Cambridge learn (2024), Proper time management allows learners to allocate sufficient time for studying and understanding the academic materials. This ensures a deep understanding of the academic subjects and better retention of the information. The learners must have a balanced schedule so that they can focus on their personal and academic responsibilities and balance their extracurricular activities and socializing, preventing feeling overwhelmed or burnout. Time Management, facilities setting, and achievement of goals from completion of assignments are key to preparing for the exams, and the students can track their progress based on the goals and objectives. For higher education and tertiary students, essential skills that are tie management are powerful predictors for academic performance (Ahmady </a:t>
            </a:r>
            <a:r>
              <a:rPr lang="en-GB" sz="2000" i="1" dirty="0">
                <a:latin typeface="Times New Roman" panose="02020603050405020304" pitchFamily="18" charset="0"/>
              </a:rPr>
              <a:t>et al.</a:t>
            </a:r>
            <a:r>
              <a:rPr lang="en-GB" sz="2000" dirty="0">
                <a:latin typeface="Times New Roman" panose="02020603050405020304" pitchFamily="18" charset="0"/>
              </a:rPr>
              <a:t>  2021).  It has been found that students who do not plan their time effectively fail to meet the academic deadlines and contribute to poor academic performance. </a:t>
            </a:r>
            <a:endParaRPr lang="en-IN" sz="2000" dirty="0">
              <a:latin typeface="Times New Roman" panose="02020603050405020304" pitchFamily="18" charset="0"/>
            </a:endParaRPr>
          </a:p>
          <a:p>
            <a:r>
              <a:rPr lang="en-GB" sz="2000" dirty="0">
                <a:latin typeface="Times New Roman" panose="02020603050405020304" pitchFamily="18" charset="0"/>
              </a:rPr>
              <a:t>Time Management significantly impacts study engagement. Propose that self-control encompasses the capacity of an individual to restrain impulses and manage their own conduct for enhancing the attainment of enduring objectives (Fu </a:t>
            </a:r>
            <a:r>
              <a:rPr lang="en-GB" sz="2000" i="1" dirty="0">
                <a:latin typeface="Times New Roman" panose="02020603050405020304" pitchFamily="18" charset="0"/>
              </a:rPr>
              <a:t>et al</a:t>
            </a:r>
            <a:r>
              <a:rPr lang="en-GB" sz="2000" dirty="0">
                <a:latin typeface="Times New Roman" panose="02020603050405020304" pitchFamily="18" charset="0"/>
              </a:rPr>
              <a:t>.  2025). The tertiary education phase is the critical period for academic growth, and time management plays an important role for college students. It has been found that self-control and mobile phone dependence act as significant mediators in the nexus between time management and study engagement. The Institutions of higher education must implement strategies that aim to enhance college students' time management skills and self-regulation, reducing dependency on mobile devices and digital tools other than education, which increases engagement and study, and enhances learning and academic outcomes. The students, for effective management of time, can develop strategies that help them to balance academics and personal life. They can prioritise and plan using the Eisenhower Matrix, which follows four quadrants. Prioritizing the tasks by setting SMART goals and following diaries and calendars or mobile clock applications, taking strategic breaks will be able to enhance their academic performance and minimise stress. The development of strong time management skills within academic learners inculcates other associated skills and contributes to the long-term success in both personal and professional career endeavours. </a:t>
            </a:r>
            <a:endParaRPr lang="en-IN" sz="2000" dirty="0">
              <a:latin typeface="Times New Roman" panose="02020603050405020304" pitchFamily="18" charset="0"/>
            </a:endParaRPr>
          </a:p>
        </p:txBody>
      </p:sp>
      <p:sp>
        <p:nvSpPr>
          <p:cNvPr id="8" name="Text Placeholder 7">
            <a:extLst>
              <a:ext uri="{FF2B5EF4-FFF2-40B4-BE49-F238E27FC236}">
                <a16:creationId xmlns:a16="http://schemas.microsoft.com/office/drawing/2014/main" id="{194151B7-6ED8-F2C6-FE53-92BB5AE7F145}"/>
              </a:ext>
            </a:extLst>
          </p:cNvPr>
          <p:cNvSpPr>
            <a:spLocks noGrp="1"/>
          </p:cNvSpPr>
          <p:nvPr>
            <p:ph type="body" sz="quarter" idx="24"/>
          </p:nvPr>
        </p:nvSpPr>
        <p:spPr>
          <a:xfrm>
            <a:off x="22377404" y="5000109"/>
            <a:ext cx="10058400" cy="1538875"/>
          </a:xfrm>
          <a:solidFill>
            <a:schemeClr val="accent6">
              <a:lumMod val="60000"/>
              <a:lumOff val="40000"/>
            </a:schemeClr>
          </a:solidFill>
        </p:spPr>
        <p:txBody>
          <a:bodyPr/>
          <a:lstStyle/>
          <a:p>
            <a:r>
              <a:rPr lang="en-GB" sz="4400" dirty="0">
                <a:solidFill>
                  <a:schemeClr val="tx1">
                    <a:lumMod val="95000"/>
                    <a:lumOff val="5000"/>
                  </a:schemeClr>
                </a:solidFill>
                <a:latin typeface="Times New Roman" panose="02020603050405020304" pitchFamily="18" charset="0"/>
                <a:cs typeface="Times New Roman" panose="02020603050405020304" pitchFamily="18" charset="0"/>
              </a:rPr>
              <a:t>Importance of Time Management in Academic Success </a:t>
            </a:r>
            <a:endParaRPr lang="en-IN" sz="4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9" name="Text Placeholder 8">
            <a:extLst>
              <a:ext uri="{FF2B5EF4-FFF2-40B4-BE49-F238E27FC236}">
                <a16:creationId xmlns:a16="http://schemas.microsoft.com/office/drawing/2014/main" id="{109607D9-8986-46BB-4981-8DFFD1929625}"/>
              </a:ext>
            </a:extLst>
          </p:cNvPr>
          <p:cNvSpPr>
            <a:spLocks noGrp="1"/>
          </p:cNvSpPr>
          <p:nvPr>
            <p:ph type="body" sz="quarter" idx="25"/>
          </p:nvPr>
        </p:nvSpPr>
        <p:spPr>
          <a:xfrm>
            <a:off x="33390292" y="5000109"/>
            <a:ext cx="10047018" cy="1538875"/>
          </a:xfrm>
          <a:solidFill>
            <a:schemeClr val="accent6">
              <a:lumMod val="60000"/>
              <a:lumOff val="40000"/>
            </a:schemeClr>
          </a:solidFill>
        </p:spPr>
        <p:txBody>
          <a:bodyPr/>
          <a:lstStyle/>
          <a:p>
            <a:r>
              <a:rPr lang="en-GB" sz="4400" dirty="0">
                <a:solidFill>
                  <a:schemeClr val="tx1">
                    <a:lumMod val="95000"/>
                    <a:lumOff val="5000"/>
                  </a:schemeClr>
                </a:solidFill>
                <a:latin typeface="Times New Roman" panose="02020603050405020304" pitchFamily="18" charset="0"/>
                <a:cs typeface="Times New Roman" panose="02020603050405020304" pitchFamily="18" charset="0"/>
              </a:rPr>
              <a:t>Role of Time Management in Career Development</a:t>
            </a:r>
            <a:endParaRPr lang="en-IN" sz="4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0" name="Text Placeholder 9">
            <a:extLst>
              <a:ext uri="{FF2B5EF4-FFF2-40B4-BE49-F238E27FC236}">
                <a16:creationId xmlns:a16="http://schemas.microsoft.com/office/drawing/2014/main" id="{BD8D252B-839A-3EC0-1EEA-A62A153F85EC}"/>
              </a:ext>
            </a:extLst>
          </p:cNvPr>
          <p:cNvSpPr>
            <a:spLocks noGrp="1"/>
          </p:cNvSpPr>
          <p:nvPr>
            <p:ph type="body" sz="quarter" idx="26"/>
          </p:nvPr>
        </p:nvSpPr>
        <p:spPr>
          <a:xfrm>
            <a:off x="33390292" y="6538984"/>
            <a:ext cx="10047018" cy="7909835"/>
          </a:xfrm>
        </p:spPr>
        <p:txBody>
          <a:bodyPr/>
          <a:lstStyle/>
          <a:p>
            <a:r>
              <a:rPr lang="en-GB" sz="2000" dirty="0">
                <a:latin typeface="Times New Roman" panose="02020603050405020304" pitchFamily="18" charset="0"/>
              </a:rPr>
              <a:t>Time management is an essential driver for the development of a career as it is directly linked to productivity and the achievement of goals.  Proper time management enables professionals to prioritise high-impact tasks and projects and improve work quality, which leads to better rewards and promotions. Proper time management allows professionals to complete projects tackling enough time, which boosts their performance and innovative results. It can also be associated with improved decision-making abilities. Allotting enough time for tasks ensures that the decisions are based on merit without missing the deadlines. According to Aeon </a:t>
            </a:r>
            <a:r>
              <a:rPr lang="en-GB" sz="2000" i="1" dirty="0">
                <a:latin typeface="Times New Roman" panose="02020603050405020304" pitchFamily="18" charset="0"/>
              </a:rPr>
              <a:t>et al.</a:t>
            </a:r>
            <a:r>
              <a:rPr lang="en-GB" sz="2000" dirty="0">
                <a:latin typeface="Times New Roman" panose="02020603050405020304" pitchFamily="18" charset="0"/>
              </a:rPr>
              <a:t> (2021), considering time management and performance in professional settings, it has a moderate impact on performance at work, and it is related to performance appraisal, motivation, and job involvement. Time Management helps boost performance and enhances well-being.  Considering real examples for proper management of time, employees in organisations must prioritize tasks based on their efficiency. The employee must create a to-do list and identify the high-impact tasks that need to be completed first and reference them in case of last-minute pressure. They can use Google Calendar for daily research or learning a new software, which will lead to promotion in a specific role. Utilising tools for managing the workload allows them to meet the deadlines consistently and participate in more challenging projects. According to Blaschka (2021), for maximizing productivity and management of time, professionals must turn off social media notifications and reduce “ping fatigue” on their mobiles and computers, and put their phones on airplane mode. They need to undertake strategies for removing distractions and helping them focus on the work. Multitasking has been found to destroy clarity, which is essential for productivity and management of time. Professionals must practice minor asking and focus on a particular work, considering that it is important, which will help them to meet the deadlines and provide good outputs. </a:t>
            </a:r>
            <a:endParaRPr lang="en-IN" sz="2000" dirty="0">
              <a:latin typeface="Times New Roman" panose="02020603050405020304" pitchFamily="18" charset="0"/>
            </a:endParaRPr>
          </a:p>
          <a:p>
            <a:r>
              <a:rPr lang="en-GB" sz="2000" dirty="0">
                <a:latin typeface="Times New Roman" panose="02020603050405020304" pitchFamily="18" charset="0"/>
              </a:rPr>
              <a:t> </a:t>
            </a:r>
            <a:endParaRPr lang="en-IN" sz="2000" dirty="0">
              <a:latin typeface="Times New Roman" panose="02020603050405020304" pitchFamily="18" charset="0"/>
            </a:endParaRPr>
          </a:p>
        </p:txBody>
      </p:sp>
      <p:sp>
        <p:nvSpPr>
          <p:cNvPr id="13" name="Text Placeholder 12">
            <a:extLst>
              <a:ext uri="{FF2B5EF4-FFF2-40B4-BE49-F238E27FC236}">
                <a16:creationId xmlns:a16="http://schemas.microsoft.com/office/drawing/2014/main" id="{0F6D87B7-C12A-12F9-A946-B5E4656EE02D}"/>
              </a:ext>
            </a:extLst>
          </p:cNvPr>
          <p:cNvSpPr>
            <a:spLocks noGrp="1"/>
          </p:cNvSpPr>
          <p:nvPr>
            <p:ph type="body" sz="quarter" idx="29"/>
          </p:nvPr>
        </p:nvSpPr>
        <p:spPr>
          <a:xfrm>
            <a:off x="33390292" y="14162900"/>
            <a:ext cx="10047018" cy="677100"/>
          </a:xfrm>
          <a:solidFill>
            <a:schemeClr val="accent6">
              <a:lumMod val="60000"/>
              <a:lumOff val="40000"/>
            </a:schemeClr>
          </a:solidFill>
        </p:spPr>
        <p:txBody>
          <a:bodyPr/>
          <a:lstStyle/>
          <a:p>
            <a:r>
              <a:rPr lang="en-US" sz="3200" dirty="0">
                <a:solidFill>
                  <a:schemeClr val="tx1"/>
                </a:solidFill>
                <a:latin typeface="Times New Roman" panose="02020603050405020304" pitchFamily="18" charset="0"/>
                <a:cs typeface="Times New Roman" panose="02020603050405020304" pitchFamily="18" charset="0"/>
              </a:rPr>
              <a:t>References</a:t>
            </a:r>
          </a:p>
        </p:txBody>
      </p:sp>
      <p:sp>
        <p:nvSpPr>
          <p:cNvPr id="14" name="Text Placeholder 13">
            <a:extLst>
              <a:ext uri="{FF2B5EF4-FFF2-40B4-BE49-F238E27FC236}">
                <a16:creationId xmlns:a16="http://schemas.microsoft.com/office/drawing/2014/main" id="{09D2277D-0005-E662-D92E-2AF719434B25}"/>
              </a:ext>
            </a:extLst>
          </p:cNvPr>
          <p:cNvSpPr>
            <a:spLocks noGrp="1"/>
          </p:cNvSpPr>
          <p:nvPr>
            <p:ph type="body" sz="quarter" idx="30"/>
          </p:nvPr>
        </p:nvSpPr>
        <p:spPr>
          <a:xfrm>
            <a:off x="33266946" y="14783762"/>
            <a:ext cx="10052050" cy="18411172"/>
          </a:xfrm>
        </p:spPr>
        <p:txBody>
          <a:bodyPr/>
          <a:lstStyle/>
          <a:p>
            <a:r>
              <a:rPr lang="en-GB" dirty="0"/>
              <a:t>Aeon, B., Faber, A. and Panaccio, A., 2021. Does time management work? A meta-analysis. </a:t>
            </a:r>
            <a:r>
              <a:rPr lang="en-GB" dirty="0" err="1"/>
              <a:t>PloS</a:t>
            </a:r>
            <a:r>
              <a:rPr lang="en-GB" dirty="0"/>
              <a:t> one, 16(1), p.e0245066.</a:t>
            </a:r>
            <a:r>
              <a:rPr lang="en-GB" u="sng" dirty="0">
                <a:hlinkClick r:id="rId3"/>
              </a:rPr>
              <a:t>https://journals.plos.org/</a:t>
            </a:r>
            <a:r>
              <a:rPr lang="en-GB" u="sng" dirty="0" err="1">
                <a:hlinkClick r:id="rId3"/>
              </a:rPr>
              <a:t>plosone</a:t>
            </a:r>
            <a:r>
              <a:rPr lang="en-GB" u="sng" dirty="0">
                <a:hlinkClick r:id="rId3"/>
              </a:rPr>
              <a:t>/</a:t>
            </a:r>
            <a:r>
              <a:rPr lang="en-GB" u="sng" dirty="0" err="1">
                <a:hlinkClick r:id="rId3"/>
              </a:rPr>
              <a:t>article?id</a:t>
            </a:r>
            <a:r>
              <a:rPr lang="en-GB" u="sng" dirty="0">
                <a:hlinkClick r:id="rId3"/>
              </a:rPr>
              <a:t>=10.1371/journal.pone.0245066</a:t>
            </a:r>
            <a:r>
              <a:rPr lang="en-GB" dirty="0"/>
              <a:t> </a:t>
            </a:r>
            <a:endParaRPr lang="en-IN" dirty="0"/>
          </a:p>
          <a:p>
            <a:r>
              <a:rPr lang="en-GB" dirty="0"/>
              <a:t>Ahmady, S., </a:t>
            </a:r>
            <a:r>
              <a:rPr lang="en-GB" dirty="0" err="1"/>
              <a:t>Khajeali</a:t>
            </a:r>
            <a:r>
              <a:rPr lang="en-GB" dirty="0"/>
              <a:t>, N., </a:t>
            </a:r>
            <a:r>
              <a:rPr lang="en-GB" dirty="0" err="1"/>
              <a:t>Kalantarion</a:t>
            </a:r>
            <a:r>
              <a:rPr lang="en-GB" dirty="0"/>
              <a:t>, M., Sharifi, F. and </a:t>
            </a:r>
            <a:r>
              <a:rPr lang="en-GB" dirty="0" err="1"/>
              <a:t>Yaseri</a:t>
            </a:r>
            <a:r>
              <a:rPr lang="en-GB" dirty="0"/>
              <a:t>, M., 2021. Relation between stress, time management, and academic achievement in preclinical medical education: A systematic review and meta-analysis. Journal of education and health promotion, 10, p.32.</a:t>
            </a:r>
            <a:r>
              <a:rPr lang="en-GB" u="sng" dirty="0">
                <a:hlinkClick r:id="rId4"/>
              </a:rPr>
              <a:t>https://pmc.ncbi.nlm.nih.gov/articles/PMC7933620/</a:t>
            </a:r>
            <a:r>
              <a:rPr lang="en-GB" dirty="0"/>
              <a:t> </a:t>
            </a:r>
            <a:endParaRPr lang="en-IN" dirty="0"/>
          </a:p>
          <a:p>
            <a:r>
              <a:rPr lang="en-GB" dirty="0"/>
              <a:t>Ahmed, I., Bernhardt, G.V. and </a:t>
            </a:r>
            <a:r>
              <a:rPr lang="en-GB" dirty="0" err="1"/>
              <a:t>Shivappa</a:t>
            </a:r>
            <a:r>
              <a:rPr lang="en-GB" dirty="0"/>
              <a:t>, P., 2023. Prevalence of academic procrastination and its negative impact on students. Biomedical and Biotechnology Research Journal (BBRJ), 7(3), pp.363-370.</a:t>
            </a:r>
            <a:r>
              <a:rPr lang="en-GB" u="sng" dirty="0">
                <a:hlinkClick r:id="rId5"/>
              </a:rPr>
              <a:t>https://journals.lww.com/</a:t>
            </a:r>
            <a:r>
              <a:rPr lang="en-GB" u="sng" dirty="0" err="1">
                <a:hlinkClick r:id="rId5"/>
              </a:rPr>
              <a:t>bbrj</a:t>
            </a:r>
            <a:r>
              <a:rPr lang="en-GB" u="sng" dirty="0">
                <a:hlinkClick r:id="rId5"/>
              </a:rPr>
              <a:t>/</a:t>
            </a:r>
            <a:r>
              <a:rPr lang="en-GB" u="sng" dirty="0" err="1">
                <a:hlinkClick r:id="rId5"/>
              </a:rPr>
              <a:t>fulltext</a:t>
            </a:r>
            <a:r>
              <a:rPr lang="en-GB" u="sng" dirty="0">
                <a:hlinkClick r:id="rId5"/>
              </a:rPr>
              <a:t>/2023/07030/prevalence_of_academic_procrastination_and_its.7.aspx#:~:text=Consequences%20of%20procrastination,-Consequences%20of%20procrastination&amp;text=65%25%20of%20the%20participants%20admitted,guilt%20and%20poor%20academic%20performance</a:t>
            </a:r>
            <a:r>
              <a:rPr lang="en-GB" dirty="0"/>
              <a:t>. </a:t>
            </a:r>
            <a:endParaRPr lang="en-IN" dirty="0"/>
          </a:p>
          <a:p>
            <a:r>
              <a:rPr lang="en-GB" dirty="0"/>
              <a:t>Au, A., Caltabiano, N.J. and Vaksman, O., 2023. The impact of sense of belonging, resilience, time management skills and academic performance on psychological well-being among university students. Cogent Education, 10(1), p.2215594.</a:t>
            </a:r>
            <a:r>
              <a:rPr lang="en-GB" u="sng" dirty="0">
                <a:hlinkClick r:id="rId6"/>
              </a:rPr>
              <a:t>https://www.tandfonline.com/doi/full/10.1080/2331186X.2023.2215594</a:t>
            </a:r>
            <a:r>
              <a:rPr lang="en-GB" dirty="0"/>
              <a:t> </a:t>
            </a:r>
            <a:endParaRPr lang="en-IN" dirty="0"/>
          </a:p>
          <a:p>
            <a:r>
              <a:rPr lang="en-GB" dirty="0"/>
              <a:t>Blaschka, A. (2021). The 8 Best Ways To Level Up Your Time Management To Boost Your Career. Forbes. [online] 6 Nov. Available at: </a:t>
            </a:r>
            <a:r>
              <a:rPr lang="en-GB" u="sng" dirty="0">
                <a:hlinkClick r:id="rId7"/>
              </a:rPr>
              <a:t>https://www.forbes.com/sites/amyblaschka/2021/11/06/the-8-best-ways-to-level-up-your-time-management-to-boost-your-career/</a:t>
            </a:r>
            <a:r>
              <a:rPr lang="en-GB" dirty="0"/>
              <a:t>. </a:t>
            </a:r>
            <a:endParaRPr lang="en-IN" dirty="0"/>
          </a:p>
          <a:p>
            <a:r>
              <a:rPr lang="en-GB" dirty="0" err="1"/>
              <a:t>Cambrilearn</a:t>
            </a:r>
            <a:r>
              <a:rPr lang="en-GB" dirty="0"/>
              <a:t> (2024). The Importance of Time Management for Learners. [online] Available at: </a:t>
            </a:r>
            <a:r>
              <a:rPr lang="en-GB" u="sng" dirty="0">
                <a:hlinkClick r:id="rId8"/>
              </a:rPr>
              <a:t>https://cambrilearn.com/blog/the-importance-of-time-management-for-learners</a:t>
            </a:r>
            <a:r>
              <a:rPr lang="en-GB" dirty="0"/>
              <a:t>. </a:t>
            </a:r>
            <a:endParaRPr lang="en-IN" dirty="0"/>
          </a:p>
          <a:p>
            <a:r>
              <a:rPr lang="en-GB" dirty="0"/>
              <a:t>Chen, Y., </a:t>
            </a:r>
            <a:r>
              <a:rPr lang="en-GB" dirty="0" err="1"/>
              <a:t>VanderLaan</a:t>
            </a:r>
            <a:r>
              <a:rPr lang="en-GB" dirty="0"/>
              <a:t>, P.A. and Heher, Y.K., 2021. Using the model for improvement and Plan-Do-Study-Act to effect SMART change and advance quality. Cancer </a:t>
            </a:r>
            <a:r>
              <a:rPr lang="en-GB" dirty="0" err="1"/>
              <a:t>Cytopathol</a:t>
            </a:r>
            <a:r>
              <a:rPr lang="en-GB" dirty="0"/>
              <a:t>, 129(1), pp.9-14.</a:t>
            </a:r>
            <a:r>
              <a:rPr lang="en-GB" u="sng" dirty="0">
                <a:hlinkClick r:id="rId9"/>
              </a:rPr>
              <a:t>https://www.elibrary.ru/item.asp?id=75676645</a:t>
            </a:r>
            <a:r>
              <a:rPr lang="en-GB" dirty="0"/>
              <a:t> </a:t>
            </a:r>
            <a:endParaRPr lang="en-IN" dirty="0"/>
          </a:p>
          <a:p>
            <a:r>
              <a:rPr lang="en-GB" dirty="0"/>
              <a:t>Coursera. (2024). 6 Time Management Tips to Boost Your Productivity. [online] Available at: </a:t>
            </a:r>
            <a:r>
              <a:rPr lang="en-GB" u="sng" dirty="0">
                <a:hlinkClick r:id="rId10"/>
              </a:rPr>
              <a:t>https://www.coursera.org/in/articles/time-management</a:t>
            </a:r>
            <a:r>
              <a:rPr lang="en-GB" dirty="0"/>
              <a:t>. </a:t>
            </a:r>
            <a:endParaRPr lang="en-IN" dirty="0"/>
          </a:p>
          <a:p>
            <a:r>
              <a:rPr lang="en-GB" dirty="0"/>
              <a:t>Fu, Y., Wang, Q., Wang, X., Zhong, H., Chen, J., Fei, H., Yao, Y., Xiao, Y., Li, W. and Li, N., 2025. Unlocking academic success: the impact of time management on college students’ study engagement. BMC psychology, 13(1), p.323.</a:t>
            </a:r>
            <a:r>
              <a:rPr lang="en-GB" u="sng" dirty="0">
                <a:hlinkClick r:id="rId11"/>
              </a:rPr>
              <a:t>https://link.springer.com/article/10.1186/s40359-025-02619-x</a:t>
            </a:r>
            <a:r>
              <a:rPr lang="en-GB" dirty="0"/>
              <a:t> </a:t>
            </a:r>
            <a:endParaRPr lang="en-IN" dirty="0"/>
          </a:p>
          <a:p>
            <a:r>
              <a:rPr lang="en-GB" dirty="0"/>
              <a:t>‌Martins, J. (2025). What are SMART goals? Examples and templates. [online] Asana. Available at: </a:t>
            </a:r>
            <a:r>
              <a:rPr lang="en-GB" u="sng" dirty="0">
                <a:hlinkClick r:id="rId12"/>
              </a:rPr>
              <a:t>https://asana.com/resources/smart-goals</a:t>
            </a:r>
            <a:r>
              <a:rPr lang="en-GB" dirty="0"/>
              <a:t>. </a:t>
            </a:r>
            <a:endParaRPr lang="en-IN" dirty="0"/>
          </a:p>
          <a:p>
            <a:r>
              <a:rPr lang="en-GB" dirty="0"/>
              <a:t>Nesamalar, J., Ling, T.P. and Singaram, N., 2022. Time management behaviour during the COVID-19 pandemic: A focus on higher education students. Asia Pacific Journal of Futures in Education and Society, 1(1), pp.17-38.</a:t>
            </a:r>
            <a:r>
              <a:rPr lang="en-GB" u="sng" dirty="0">
                <a:hlinkClick r:id="rId13"/>
              </a:rPr>
              <a:t>https://www.researchgate.net/profile/Judith-Nesamalar/publication/360081404_Time_Management_Behaviour_During_the_COVID-19_Pandemic_A_Focus_on_Higher_Education_Students/links/626122ea1b747d19c29bae52/Time-Management-Behaviour-During-the-COVID-19-Pandemic-A-Focus-on-Higher-Education-Students.pdf</a:t>
            </a:r>
            <a:r>
              <a:rPr lang="en-GB" dirty="0"/>
              <a:t> </a:t>
            </a:r>
            <a:endParaRPr lang="en-IN" dirty="0"/>
          </a:p>
          <a:p>
            <a:r>
              <a:rPr lang="en-GB" dirty="0"/>
              <a:t>Psychological &amp; </a:t>
            </a:r>
            <a:r>
              <a:rPr lang="en-GB" dirty="0" err="1"/>
              <a:t>Counseling</a:t>
            </a:r>
            <a:r>
              <a:rPr lang="en-GB" dirty="0"/>
              <a:t> Services. (2020). Procrastination: How to Avoid Poor Time Management Habits. [online] Available at: </a:t>
            </a:r>
            <a:r>
              <a:rPr lang="en-GB" u="sng" dirty="0">
                <a:hlinkClick r:id="rId14"/>
              </a:rPr>
              <a:t>https://www.unh.edu/pacs/procrastination-how-avoid-poor-time-management-habits</a:t>
            </a:r>
            <a:r>
              <a:rPr lang="en-GB" dirty="0"/>
              <a:t>. </a:t>
            </a:r>
            <a:endParaRPr lang="en-IN" dirty="0"/>
          </a:p>
          <a:p>
            <a:r>
              <a:rPr lang="en-GB" dirty="0"/>
              <a:t>Puppis, M. (2024). The Importance of Time Management | My Hours. [online] myhours.com. Available at: </a:t>
            </a:r>
            <a:r>
              <a:rPr lang="en-GB" u="sng" dirty="0">
                <a:hlinkClick r:id="rId15"/>
              </a:rPr>
              <a:t>https://myhours.com/articles/the-importance-of-time-management</a:t>
            </a:r>
            <a:r>
              <a:rPr lang="en-GB" dirty="0"/>
              <a:t>. </a:t>
            </a:r>
            <a:endParaRPr lang="en-IN" dirty="0"/>
          </a:p>
          <a:p>
            <a:r>
              <a:rPr lang="en-GB" dirty="0"/>
              <a:t>Robinson, B. (2025). ‘Ping Fatigue’: 4 Tips To Tackle This Silent Culprit Of Burnout. [online] Forbes. Available at: </a:t>
            </a:r>
            <a:r>
              <a:rPr lang="en-GB" u="sng" dirty="0">
                <a:hlinkClick r:id="rId16"/>
              </a:rPr>
              <a:t>https://www.forbes.com/sites/bryanrobinson/2025/04/06/ping-fatigue-4-tips-to-tackle-this-silent-culprit-of-burnout/</a:t>
            </a:r>
            <a:r>
              <a:rPr lang="en-GB" dirty="0"/>
              <a:t>. </a:t>
            </a:r>
            <a:endParaRPr lang="en-IN" dirty="0"/>
          </a:p>
          <a:p>
            <a:r>
              <a:rPr lang="en-GB" dirty="0"/>
              <a:t>Smith, L. (2024) 'How constant alerts are causing ‘ping fatigue’ at work,' Yahoo Finance, 6 December. </a:t>
            </a:r>
            <a:r>
              <a:rPr lang="en-GB" u="sng" dirty="0">
                <a:hlinkClick r:id="rId17"/>
              </a:rPr>
              <a:t>https://uk.finance.yahoo.com/news/email-alerts-work-chat-apps-ping-fatigue-060017087.html?guccounter=1&amp;guce_referrer=aHR0cHM6Ly93d3cuZ29vZ2xlLmNvbS8&amp;guce_referrer_sig=AQAAANKgRvxlGEpjoYUY6FJ4vT14N32pVUi_F0by-sCeMA6C_DcWeK4j38XNqDz7jDmhos80ASK25-agIlxFIKM7L4bP0jWZHGG-sKwx2YrDXWfECbzaYrZnzPYLB7BMGBYl0cMMwPpkP8n8iVtJitSx4f5zVg-0-AGNRHivw4wuTDMm</a:t>
            </a:r>
            <a:r>
              <a:rPr lang="en-GB" dirty="0"/>
              <a:t>. </a:t>
            </a:r>
            <a:endParaRPr lang="en-IN" dirty="0"/>
          </a:p>
        </p:txBody>
      </p:sp>
      <p:sp>
        <p:nvSpPr>
          <p:cNvPr id="18" name="Text Placeholder 17">
            <a:extLst>
              <a:ext uri="{FF2B5EF4-FFF2-40B4-BE49-F238E27FC236}">
                <a16:creationId xmlns:a16="http://schemas.microsoft.com/office/drawing/2014/main" id="{12CD0C50-C7FD-6047-8A81-F714D190A0F7}"/>
              </a:ext>
            </a:extLst>
          </p:cNvPr>
          <p:cNvSpPr>
            <a:spLocks noGrp="1"/>
          </p:cNvSpPr>
          <p:nvPr>
            <p:ph type="body" sz="quarter" idx="153"/>
          </p:nvPr>
        </p:nvSpPr>
        <p:spPr>
          <a:xfrm>
            <a:off x="8229600" y="507636"/>
            <a:ext cx="29715484" cy="3071610"/>
          </a:xfrm>
          <a:solidFill>
            <a:schemeClr val="accent6">
              <a:lumMod val="40000"/>
              <a:lumOff val="60000"/>
            </a:schemeClr>
          </a:solidFill>
        </p:spPr>
        <p:txBody>
          <a:bodyPr/>
          <a:lstStyle/>
          <a:p>
            <a:r>
              <a:rPr lang="en-GB" sz="8800" dirty="0">
                <a:solidFill>
                  <a:schemeClr val="tx1">
                    <a:lumMod val="95000"/>
                    <a:lumOff val="5000"/>
                  </a:schemeClr>
                </a:solidFill>
                <a:latin typeface="Times New Roman" panose="02020603050405020304" pitchFamily="18" charset="0"/>
                <a:cs typeface="Times New Roman" panose="02020603050405020304" pitchFamily="18" charset="0"/>
              </a:rPr>
              <a:t>“MANAGE TIME FOR EVERYDAY SUCCESS”</a:t>
            </a:r>
            <a:endParaRPr lang="en-IN" sz="88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sz="8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D7C65AB7-022D-D2F0-9FDA-8956360D4D48}"/>
              </a:ext>
            </a:extLst>
          </p:cNvPr>
          <p:cNvSpPr txBox="1"/>
          <p:nvPr/>
        </p:nvSpPr>
        <p:spPr>
          <a:xfrm>
            <a:off x="11385673" y="6279155"/>
            <a:ext cx="9384631" cy="24098905"/>
          </a:xfrm>
          <a:prstGeom prst="rect">
            <a:avLst/>
          </a:prstGeom>
          <a:noFill/>
        </p:spPr>
        <p:txBody>
          <a:bodyPr wrap="square" rtlCol="0">
            <a:spAutoFit/>
          </a:bodyPr>
          <a:lstStyle/>
          <a:p>
            <a:r>
              <a:rPr lang="en-GB" sz="2000" b="1" i="1" dirty="0"/>
              <a:t>Goal setting</a:t>
            </a:r>
            <a:endParaRPr lang="en-IN" sz="2000" dirty="0"/>
          </a:p>
          <a:p>
            <a:r>
              <a:rPr lang="en-GB" sz="2000" dirty="0"/>
              <a:t>For proper management of time, planning is quite essential along with setting the goals. One needs to first set the priority of the goals of the task, marking them either as long-term, medium-term, or short-term goal, and what needs to be achieved by the task. Setting a priority presents a clear picture of the next task to be done.  For proper time management, it is often helpful to write the goals down and keep them somewhere visible so that it provides a reminder of what needs to be done. SMART goals can be utilised for proper management of time, setting them as specific, measurable, attainable, relevant, and time-bound. Using the SMART goal, one can build visibility, and this system ensures that the goals are relevant and quantifiable with specific timelines specified up front (Chen </a:t>
            </a:r>
            <a:r>
              <a:rPr lang="en-GB" sz="2000" i="1" dirty="0"/>
              <a:t>et al.</a:t>
            </a:r>
            <a:r>
              <a:rPr lang="en-GB" sz="2000" dirty="0"/>
              <a:t>  2021). Taking an example, one needs to learn about digital tools to be competitive in the academic and professional fields. Setting a goal in the mobile application for learning about the digital tool for 1 hour every day and establishing a consistent practice, one can achieve the goal (‌ Martins, 2025). To make the learning of digital tools attainable, I personally need to practice with peers or professionals about the digital tools to make it technically achievable. Without having a proper timeline for the SMART goals, one will continuously procrastinate or Dragon so deadlines provide a sense of urgency to accomplish the short-term goals and switch to long-term ones. According to ‌ Martins (2025), deadlines are essential for the achievement of goals because they motivate an individual to act and stay focused on the work.  Without a deadline, ignorance becomes prevalent, and the goals become less achievable. </a:t>
            </a:r>
            <a:endParaRPr lang="en-IN" sz="2000" dirty="0"/>
          </a:p>
          <a:p>
            <a:r>
              <a:rPr lang="en-GB" sz="2000" b="1" i="1" dirty="0"/>
              <a:t>Avoiding procrastination</a:t>
            </a:r>
            <a:endParaRPr lang="en-IN" sz="2000" dirty="0"/>
          </a:p>
          <a:p>
            <a:r>
              <a:rPr lang="en-GB" sz="2000" dirty="0"/>
              <a:t>Procrastination is essential for managing time effectively, as it leads to stress and missed deadlines, which decline productivity and performance. According to Ahmed</a:t>
            </a:r>
            <a:r>
              <a:rPr lang="en-GB" sz="2000" i="1" dirty="0"/>
              <a:t> et al.</a:t>
            </a:r>
            <a:r>
              <a:rPr lang="en-GB" sz="2000" dirty="0"/>
              <a:t>  (2023), about 64% of the students admitted that they felt stressed due to procrastination and not being able to curb it, leading to poor academic performance. Procrastination leads to a lot of stress and poor time management, along with incomplete work, which leads to guilt and poor academic performance among students in higher education. University and college students realise that management of time is the biggest challenge in their academic career. Procrastination comes into play while involved in group tasks and projects (Psychological &amp; Counselling Services, 2020). For proper time management, one must take control of their behaviour and properly use time. Talking about the steps to challenge procrastination and manage time involves challenging negative thoughts and converting them to positive thoughts. As an example of thoughts like “This is too hard or boring”, “I will do this later as there is a lot of time left,” change them into “I will start with a simple task, and this is not boring or hard but will help me to achieve my goals”. Breaking down work into simple, manageable tasks helps in improving time management. Such as breaking down a complex chapter into 2 to 3 days helps in better learning. Dividing big projects into tiny, manageable sub-tasks reduces academic stress and burnout. </a:t>
            </a:r>
            <a:endParaRPr lang="en-IN" sz="2000" dirty="0"/>
          </a:p>
          <a:p>
            <a:r>
              <a:rPr lang="en-GB" sz="2000" b="1" i="1" dirty="0"/>
              <a:t>Prioritisation</a:t>
            </a:r>
            <a:endParaRPr lang="en-IN" sz="2000" dirty="0"/>
          </a:p>
          <a:p>
            <a:r>
              <a:rPr lang="en-GB" sz="2000" dirty="0"/>
              <a:t>Prioritising and planning the tasks and to-do lists is a great way to plan the tasks that one needs to do. For planning and privatizing effectively, it is essential to maintain a diary or time sheet of some kind, or using any electronic calculator, such as those found in Google Mail or Outlook, is found to be useful. Calendars can also be used in mobile phones, and in this method, it is important to use deadlines and a time frame. Prioritisation using the ABC system helps to prioritize the tasks that need to be completed based on their importance (Nesamalar </a:t>
            </a:r>
            <a:r>
              <a:rPr lang="en-GB" sz="2000" i="1" dirty="0"/>
              <a:t>et al. </a:t>
            </a:r>
            <a:r>
              <a:rPr lang="en-GB" sz="2000" dirty="0"/>
              <a:t>2022). It has been found that highly productive people plan that day out to be accomplished within the day, and through this process, a person fully focuses on completion of the important tasks, avoiding distractions and wasting time. One needs to be disciplined and maintain focus, not getting diverted while completing the tasks from the to-do lists. As an example, time management is a crucial issue for higher education students as they need to juggle not only academic life but also family obligations and personal goals. This is a challenge, creating anxiety and stress. In the higher education level, it has been found that the students demonstrated poor time management skills (Nesamalar </a:t>
            </a:r>
            <a:r>
              <a:rPr lang="en-GB" sz="2000" i="1" dirty="0"/>
              <a:t>et al.</a:t>
            </a:r>
            <a:r>
              <a:rPr lang="en-GB" sz="2000" dirty="0"/>
              <a:t> 2022). Time management in the University students is crucial for the completion of tasks that require mastery of skills and self-governance (Au </a:t>
            </a:r>
            <a:r>
              <a:rPr lang="en-GB" sz="2000" i="1" dirty="0"/>
              <a:t>et al</a:t>
            </a:r>
            <a:r>
              <a:rPr lang="en-GB" sz="2000" dirty="0"/>
              <a:t>. 2023). It has been found that students who do not adhere to study time management strategies fail in their academic achievement. </a:t>
            </a:r>
            <a:endParaRPr lang="en-IN" sz="2000" dirty="0"/>
          </a:p>
          <a:p>
            <a:r>
              <a:rPr lang="en-GB" sz="2000" b="1" i="1" dirty="0"/>
              <a:t>Avoid time stealers </a:t>
            </a:r>
            <a:endParaRPr lang="en-IN" sz="2000" dirty="0"/>
          </a:p>
          <a:p>
            <a:r>
              <a:rPr lang="en-GB" sz="2000" dirty="0"/>
              <a:t>For effective tips to manage time, one must avoid time stealers like email, the internet, mobile phones, and conversations with people. Emails and online messaging are the biggest time stealers for people, as when a person hears the “ping” on their notifications or inbox, it is very inviting to grab attention when someone is doing something difficult or important, and is termed as “Ping fatigue”. It has been found that more than three-quarters, which approximates to 77% of the employed, found notifications from workplace digital tools to be a distraction. According to a survey, most of the employees are distracted every 15 minutes by a digital notification, which leads to about 160 distractions in a week (Smith, 2024). To avoid this, one must set times for checking messages during the day and turning the notifications off in between. Professionals using Slack or Teams can set the “busy” status, which lets everyone know ahead of time to respond more slowly (Robinson, 2025).  This removes the temptation to read everything that comes in the message box. The Internet is the most crucial and massive time stealer. As an example, a student or a professional start with internet research, and after 20 to 30 minutes, they start checking Facebook, Instagram, and continue for hours without actually doing the work. To mitigate this, one needs to be disciplined in using the internet as a tool to complete the task. Mobile phones are quite distracting and an obstacle at the present age to accomplishing a task. </a:t>
            </a:r>
            <a:endParaRPr lang="en-IN" sz="2000" dirty="0"/>
          </a:p>
        </p:txBody>
      </p:sp>
      <p:sp>
        <p:nvSpPr>
          <p:cNvPr id="17" name="TextBox 16">
            <a:extLst>
              <a:ext uri="{FF2B5EF4-FFF2-40B4-BE49-F238E27FC236}">
                <a16:creationId xmlns:a16="http://schemas.microsoft.com/office/drawing/2014/main" id="{0D7E3066-C50A-192B-8706-64B485865305}"/>
              </a:ext>
            </a:extLst>
          </p:cNvPr>
          <p:cNvSpPr txBox="1"/>
          <p:nvPr/>
        </p:nvSpPr>
        <p:spPr>
          <a:xfrm>
            <a:off x="11498709" y="5036012"/>
            <a:ext cx="10048873" cy="769441"/>
          </a:xfrm>
          <a:prstGeom prst="rect">
            <a:avLst/>
          </a:prstGeom>
          <a:solidFill>
            <a:schemeClr val="accent6">
              <a:lumMod val="60000"/>
              <a:lumOff val="40000"/>
            </a:schemeClr>
          </a:solidFill>
        </p:spPr>
        <p:txBody>
          <a:bodyPr wrap="square" rtlCol="0">
            <a:spAutoFit/>
          </a:bodyPr>
          <a:lstStyle/>
          <a:p>
            <a:r>
              <a:rPr lang="en-GB" sz="4400" b="1" dirty="0">
                <a:latin typeface="Times New Roman" panose="02020603050405020304" pitchFamily="18" charset="0"/>
                <a:cs typeface="Times New Roman" panose="02020603050405020304" pitchFamily="18" charset="0"/>
              </a:rPr>
              <a:t>Most important time management tips</a:t>
            </a:r>
            <a:endParaRPr lang="en-IN" sz="4400" dirty="0">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1E5F0095-3917-18C0-95EC-DD80DCF29B2F}"/>
              </a:ext>
            </a:extLst>
          </p:cNvPr>
          <p:cNvPicPr>
            <a:picLocks noChangeAspect="1"/>
          </p:cNvPicPr>
          <p:nvPr/>
        </p:nvPicPr>
        <p:blipFill>
          <a:blip r:embed="rId18"/>
          <a:stretch>
            <a:fillRect/>
          </a:stretch>
        </p:blipFill>
        <p:spPr>
          <a:xfrm>
            <a:off x="1265483" y="12713110"/>
            <a:ext cx="8202982" cy="4485925"/>
          </a:xfrm>
          <a:prstGeom prst="rect">
            <a:avLst/>
          </a:prstGeom>
        </p:spPr>
      </p:pic>
      <p:pic>
        <p:nvPicPr>
          <p:cNvPr id="22" name="Picture 21">
            <a:extLst>
              <a:ext uri="{FF2B5EF4-FFF2-40B4-BE49-F238E27FC236}">
                <a16:creationId xmlns:a16="http://schemas.microsoft.com/office/drawing/2014/main" id="{430FA5C1-5472-8BF0-D63A-ECC22F503181}"/>
              </a:ext>
            </a:extLst>
          </p:cNvPr>
          <p:cNvPicPr>
            <a:picLocks noChangeAspect="1"/>
          </p:cNvPicPr>
          <p:nvPr/>
        </p:nvPicPr>
        <p:blipFill>
          <a:blip r:embed="rId19"/>
          <a:stretch>
            <a:fillRect/>
          </a:stretch>
        </p:blipFill>
        <p:spPr>
          <a:xfrm>
            <a:off x="2056865" y="17970238"/>
            <a:ext cx="7713769" cy="6246613"/>
          </a:xfrm>
          <a:prstGeom prst="rect">
            <a:avLst/>
          </a:prstGeom>
        </p:spPr>
      </p:pic>
      <p:pic>
        <p:nvPicPr>
          <p:cNvPr id="24" name="Picture 23">
            <a:extLst>
              <a:ext uri="{FF2B5EF4-FFF2-40B4-BE49-F238E27FC236}">
                <a16:creationId xmlns:a16="http://schemas.microsoft.com/office/drawing/2014/main" id="{9BAC03AA-8C7B-D9AA-08DE-D9B43F441B9C}"/>
              </a:ext>
            </a:extLst>
          </p:cNvPr>
          <p:cNvPicPr>
            <a:picLocks noChangeAspect="1"/>
          </p:cNvPicPr>
          <p:nvPr/>
        </p:nvPicPr>
        <p:blipFill>
          <a:blip r:embed="rId20"/>
          <a:stretch>
            <a:fillRect/>
          </a:stretch>
        </p:blipFill>
        <p:spPr>
          <a:xfrm>
            <a:off x="22267275" y="18690737"/>
            <a:ext cx="10048873" cy="5526114"/>
          </a:xfrm>
          <a:prstGeom prst="rect">
            <a:avLst/>
          </a:prstGeom>
        </p:spPr>
      </p:pic>
      <p:pic>
        <p:nvPicPr>
          <p:cNvPr id="27" name="Picture 26">
            <a:extLst>
              <a:ext uri="{FF2B5EF4-FFF2-40B4-BE49-F238E27FC236}">
                <a16:creationId xmlns:a16="http://schemas.microsoft.com/office/drawing/2014/main" id="{2AD35ADE-A88A-4C31-4FFC-49F3CF6E8841}"/>
              </a:ext>
            </a:extLst>
          </p:cNvPr>
          <p:cNvPicPr>
            <a:picLocks noChangeAspect="1"/>
          </p:cNvPicPr>
          <p:nvPr/>
        </p:nvPicPr>
        <p:blipFill>
          <a:blip r:embed="rId21"/>
          <a:stretch>
            <a:fillRect/>
          </a:stretch>
        </p:blipFill>
        <p:spPr>
          <a:xfrm>
            <a:off x="22267275" y="24665158"/>
            <a:ext cx="10166941" cy="5244571"/>
          </a:xfrm>
          <a:prstGeom prst="rect">
            <a:avLst/>
          </a:prstGeom>
        </p:spPr>
      </p:pic>
      <p:pic>
        <p:nvPicPr>
          <p:cNvPr id="32" name="Picture 31">
            <a:extLst>
              <a:ext uri="{FF2B5EF4-FFF2-40B4-BE49-F238E27FC236}">
                <a16:creationId xmlns:a16="http://schemas.microsoft.com/office/drawing/2014/main" id="{DB2B80CB-AC69-7372-8D98-CE2AC67FE3AE}"/>
              </a:ext>
            </a:extLst>
          </p:cNvPr>
          <p:cNvPicPr>
            <a:picLocks noChangeAspect="1"/>
          </p:cNvPicPr>
          <p:nvPr/>
        </p:nvPicPr>
        <p:blipFill>
          <a:blip r:embed="rId22"/>
          <a:stretch>
            <a:fillRect/>
          </a:stretch>
        </p:blipFill>
        <p:spPr>
          <a:xfrm>
            <a:off x="1593453" y="25471313"/>
            <a:ext cx="8582933" cy="5755399"/>
          </a:xfrm>
          <a:prstGeom prst="rect">
            <a:avLst/>
          </a:prstGeom>
        </p:spPr>
      </p:pic>
    </p:spTree>
    <p:extLst>
      <p:ext uri="{BB962C8B-B14F-4D97-AF65-F5344CB8AC3E}">
        <p14:creationId xmlns:p14="http://schemas.microsoft.com/office/powerpoint/2010/main" val="358771719"/>
      </p:ext>
    </p:extLst>
  </p:cSld>
  <p:clrMapOvr>
    <a:masterClrMapping/>
  </p:clrMapOvr>
</p:sld>
</file>

<file path=ppt/theme/theme1.xml><?xml version="1.0" encoding="utf-8"?>
<a:theme xmlns:a="http://schemas.openxmlformats.org/drawingml/2006/main" name="36x48-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36x48-Template-V2b</Template>
  <TotalTime>1459</TotalTime>
  <Words>3117</Words>
  <Application>Microsoft Office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Arial</vt:lpstr>
      <vt:lpstr>Arial Black</vt:lpstr>
      <vt:lpstr>Calibri</vt:lpstr>
      <vt:lpstr>Century Gothic</vt:lpstr>
      <vt:lpstr>Times New Roman</vt:lpstr>
      <vt:lpstr>Trebuchet MS</vt:lpstr>
      <vt:lpstr>36x48-Template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PowerPoint Presentation</dc:title>
  <dc:subject>Research poster presentation template</dc:subject>
  <dc:creator>user</dc:creator>
  <cp:keywords>36x48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revision>76</cp:revision>
  <dcterms:created xsi:type="dcterms:W3CDTF">2012-02-03T19:11:35Z</dcterms:created>
  <dcterms:modified xsi:type="dcterms:W3CDTF">2026-02-10T10:06:39Z</dcterms:modified>
  <cp:category>Research poster templates</cp:category>
</cp:coreProperties>
</file>